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58" r:id="rId4"/>
    <p:sldMasterId id="2147483771" r:id="rId5"/>
    <p:sldMasterId id="2147483784" r:id="rId6"/>
    <p:sldMasterId id="2147483823" r:id="rId7"/>
    <p:sldMasterId id="2147483875" r:id="rId8"/>
    <p:sldMasterId id="2147483899" r:id="rId9"/>
    <p:sldMasterId id="2147483912" r:id="rId10"/>
    <p:sldMasterId id="2147483924" r:id="rId11"/>
    <p:sldMasterId id="2147483963" r:id="rId12"/>
    <p:sldMasterId id="2147483976" r:id="rId13"/>
    <p:sldMasterId id="2147483988" r:id="rId14"/>
  </p:sldMasterIdLst>
  <p:sldIdLst>
    <p:sldId id="256" r:id="rId15"/>
    <p:sldId id="270" r:id="rId16"/>
    <p:sldId id="258" r:id="rId17"/>
    <p:sldId id="259" r:id="rId18"/>
    <p:sldId id="260" r:id="rId19"/>
    <p:sldId id="272" r:id="rId20"/>
    <p:sldId id="274" r:id="rId21"/>
    <p:sldId id="275" r:id="rId22"/>
    <p:sldId id="261" r:id="rId23"/>
    <p:sldId id="262" r:id="rId24"/>
    <p:sldId id="263" r:id="rId25"/>
    <p:sldId id="276" r:id="rId26"/>
    <p:sldId id="266" r:id="rId27"/>
    <p:sldId id="267" r:id="rId28"/>
    <p:sldId id="277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5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524000"/>
            <a:ext cx="5562600" cy="1905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657600"/>
            <a:ext cx="55626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822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10952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874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20706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7966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51076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6950" y="76200"/>
            <a:ext cx="2000250" cy="5932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848350" cy="5932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776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5587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8B0C-1107-4A44-80DE-19B1FB177247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474A-3F97-4CE7-9B4A-7AA508C1E78D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298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B1F2-5675-4671-B737-C324F25B0DD2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044B-538C-4442-90B2-F6234A0FF164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510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CFB3-8968-4434-ACBA-FA5ABDC53063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026D-027D-4559-AF1D-31CFBD518B0A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71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AD2F-FCD5-4039-9EA6-19A7D8C7C78A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0ADF-FA4C-4500-8C58-0370BF1C7CBE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752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5105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4010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5B89-4D80-40F7-896D-B8F6B753B148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7844-8C9D-43CD-AC2A-8785190188E5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847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AD65-1713-444A-BA67-91D496339149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EB30-504E-4D32-9781-48F1DEDEAA51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638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03AC-51AC-44E2-B844-4918A9ACBEE6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33-96BD-46A6-9FC4-AF084DAA2D0C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34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0A3F-B649-485F-9126-0E68C8768069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8316-097E-4EB8-A141-B13082DF7375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209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86E9-2E0F-4636-9C81-D845ED6C0644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9B8C-A7CA-4958-B2DD-A5531154FAB1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405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1F22-5A89-469B-81D8-C606BB05CC6A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5578-7A29-473E-ACC8-8E1F883E6E28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946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8728-6F8E-41D0-9EB2-901707D334B4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C6A0-1CC9-495D-80D1-8CF365A3CEF0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555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010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SG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3124200"/>
            <a:ext cx="4114800" cy="1447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SG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52718B-26AF-4AB5-814D-F8D2C5A35B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9938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04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SG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4000"/>
            <a:ext cx="5943600" cy="838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SG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4775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5585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76765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7020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2214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51444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53833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8659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01600"/>
            <a:ext cx="2171700" cy="6138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362700" cy="6138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2536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40129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876800"/>
            <a:ext cx="8686800" cy="1360842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52400"/>
            <a:ext cx="4343400" cy="1219200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2718B-26AF-4AB5-814D-F8D2C5A35B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892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40872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8188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541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52896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37091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49392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16048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03638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50095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99824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097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69917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40129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01956A1-3C45-4F64-A258-87389CCD1EA4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23FAA79-8BBB-442C-ADD3-E4D751D92F3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64410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55515BE-CC9E-4BE2-93B7-140859D60BA3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0DAABC-A5AC-45CB-9555-CBD9D41BC4E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07728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FF29B64-38B1-4106-9103-4B7B6692D819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1C95318-6E58-43B7-BD8F-4A17CE53082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66925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98C178C-D9A8-47B5-9A15-89900DFEBD03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3FAABB-6FA6-4805-9C3E-73994E873B7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84130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A9E1F0F-80A3-4304-9188-2F020853E7C8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B88492C-93B7-4F2E-AB80-5733E6EEC4F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32471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6D34BA5-6B8A-4080-8776-BF1BBB3F0C20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20E0890-F90B-4A8B-AE69-336342BBBD9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90013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90CF47F-3038-490D-B9D9-0DF3BBFD5A83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A0F0C55-16C9-423A-B7A9-6927482ED0A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58752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FA8D795-7034-43A4-A274-2EE76B95A8AD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469BA43-520C-4061-B2C2-E316B9FD609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86031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83ECB0E-7A01-496E-8ED2-F718D8859D0A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C5F3BCE-8FB6-4080-9E32-9694AD01547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079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8313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22724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9772200-8867-4837-8594-38CC8DC5927D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8B70B0B-1C03-4238-A85F-3F27C2A59F0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12515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48ECDB0-41FB-4343-9CCD-8366ADB39C22}" type="datetimeFigureOut">
              <a:rPr lang="en-SG"/>
              <a:pPr>
                <a:defRPr/>
              </a:pPr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6755C8A-D368-423D-B325-D80562CE9AA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33316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925158"/>
            <a:ext cx="7239000" cy="1360842"/>
          </a:xfrm>
        </p:spPr>
        <p:txBody>
          <a:bodyPr/>
          <a:lstStyle>
            <a:lvl1pPr algn="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3932" y="2340684"/>
            <a:ext cx="4343400" cy="1219200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47028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73099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42832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56403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79688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51631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2102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94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99128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2052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10403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6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80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0923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00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0441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435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1266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152400"/>
            <a:ext cx="2163762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" y="152400"/>
            <a:ext cx="6342063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8727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/>
          <a:stretch>
            <a:fillRect/>
          </a:stretch>
        </p:blipFill>
        <p:spPr bwMode="auto">
          <a:xfrm>
            <a:off x="1" y="11113"/>
            <a:ext cx="3507581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3451"/>
            <a:ext cx="9144000" cy="244549"/>
          </a:xfrm>
          <a:prstGeom prst="rect">
            <a:avLst/>
          </a:prstGeom>
          <a:solidFill>
            <a:srgbClr val="3CACEC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5EB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9001"/>
            <a:ext cx="9144000" cy="318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167798"/>
            <a:ext cx="8102111" cy="1449754"/>
          </a:xfrm>
        </p:spPr>
        <p:txBody>
          <a:bodyPr anchor="b"/>
          <a:lstStyle>
            <a:lvl1pPr algn="ctr">
              <a:defRPr sz="7000" b="1">
                <a:solidFill>
                  <a:srgbClr val="3CACEC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3276" y="65707"/>
            <a:ext cx="565784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A47624-034D-4AD9-96CE-C157C43F10F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8019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AC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686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143681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30644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218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0810" y="1131889"/>
            <a:ext cx="1190" cy="46259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2115"/>
            <a:ext cx="3886200" cy="4611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32114"/>
            <a:ext cx="3886200" cy="4595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0090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4563666" y="1460500"/>
            <a:ext cx="3572" cy="44069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489075"/>
            <a:ext cx="386715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" y="2193926"/>
            <a:ext cx="3867150" cy="36299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93926"/>
            <a:ext cx="3868340" cy="3629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061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4324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13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1287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40451"/>
            <a:ext cx="2457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6150" y="6142039"/>
            <a:ext cx="2171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8741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40451"/>
            <a:ext cx="24574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6150" y="6142039"/>
            <a:ext cx="2171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7511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638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502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502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4526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558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624-034D-4AD9-96CE-C157C43F10F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03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5650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0462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1784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534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19200"/>
            <a:ext cx="3429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19200"/>
            <a:ext cx="3429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645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9828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9767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0430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0739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5328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8426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558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876800"/>
            <a:ext cx="8686800" cy="1360842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52400"/>
            <a:ext cx="4343400" cy="1219200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33D26B-DFC2-4248-8ED0-AD3E108CBDD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7624-034D-4AD9-96CE-C157C43F10F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9376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1788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831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9507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0111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5944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8896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8285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7087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5530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9997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8596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558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0"/>
            <a:ext cx="8686800" cy="15192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SG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0"/>
            <a:ext cx="8686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SG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233D26B-DFC2-4248-8ED0-AD3E108CBDD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A47624-034D-4AD9-96CE-C157C43F10F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9070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665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3010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2204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4683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7452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5168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1701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1731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5634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57213"/>
            <a:ext cx="2171700" cy="569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557213"/>
            <a:ext cx="6362700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755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45723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558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458200" cy="12049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SG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243513"/>
            <a:ext cx="8458200" cy="10048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SG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52718B-26AF-4AB5-814D-F8D2C5A35B14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4553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81896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9707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4104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316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4450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5818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470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84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7380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8125"/>
            <a:ext cx="21336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38125"/>
            <a:ext cx="62484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3274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4012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229600" cy="13525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SG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14513"/>
            <a:ext cx="82296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SG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52718B-26AF-4AB5-814D-F8D2C5A35B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5238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61831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49759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0274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80324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E438-4D0D-4834-B658-A90420491D98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0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21902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3873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49788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4C003-38E8-486A-9BFD-47E55D87241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006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9EAA3-934B-41DB-B3B1-806F4BE5CC3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0462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4572000"/>
            <a:ext cx="6324600" cy="914400"/>
          </a:xfrm>
        </p:spPr>
        <p:txBody>
          <a:bodyPr/>
          <a:lstStyle>
            <a:lvl1pPr algn="ctr">
              <a:defRPr sz="3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SG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562600"/>
            <a:ext cx="6324600" cy="609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SG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81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33D26B-DFC2-4248-8ED0-AD3E108CBDD7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281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81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A47624-034D-4AD9-96CE-C157C43F10F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7F932-D99A-4087-BFB1-EA42FAFC8D2C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58045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96367-2F2B-4F6E-ACF4-15FA13738E10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52787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12888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12888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3498D-21C7-408B-8EF5-5B55DEF0BFD5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60319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B246E-8FD1-42FF-94A4-E4133095C37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65900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939D4-B818-4372-B1EE-7CB6D5BBC74A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330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7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219200"/>
            <a:ext cx="701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3F7EF-EBF7-4731-907F-A1F66EBD74D6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3CE4A-D595-4E08-9082-7B7CFC6A807A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600"/>
            <a:ext cx="6248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8680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19063"/>
            <a:ext cx="6870700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5E5F6-1A1F-4F3C-97B0-5D665ADC96E5}" type="datetimeFigureOut">
              <a:rPr lang="en-SG">
                <a:solidFill>
                  <a:srgbClr val="FFFFFF"/>
                </a:solidFill>
              </a:rPr>
              <a:pPr>
                <a:defRPr/>
              </a:pPr>
              <a:t>2/3/2018</a:t>
            </a:fld>
            <a:endParaRPr lang="en-SG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717A7-FFE2-4FF2-9D14-C492AC11A952}" type="slidenum">
              <a:rPr lang="en-S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S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0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12738"/>
            <a:ext cx="68707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79550"/>
            <a:ext cx="86868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" y="1524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38313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063" y="64008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 r="11472"/>
          <a:stretch>
            <a:fillRect/>
          </a:stretch>
        </p:blipFill>
        <p:spPr bwMode="auto">
          <a:xfrm>
            <a:off x="7992666" y="0"/>
            <a:ext cx="1159669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3451"/>
            <a:ext cx="9144000" cy="244549"/>
          </a:xfrm>
          <a:prstGeom prst="rect">
            <a:avLst/>
          </a:prstGeom>
          <a:solidFill>
            <a:srgbClr val="3CACEC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B88E1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65825"/>
            <a:ext cx="9144000" cy="6477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3988"/>
            <a:ext cx="78867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171576"/>
            <a:ext cx="78867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3275" y="6107114"/>
            <a:ext cx="245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ectangle 8"/>
          <p:cNvSpPr/>
          <p:nvPr/>
        </p:nvSpPr>
        <p:spPr>
          <a:xfrm flipH="1">
            <a:off x="1925516" y="5965947"/>
            <a:ext cx="334108" cy="647503"/>
          </a:xfrm>
          <a:prstGeom prst="rect">
            <a:avLst/>
          </a:prstGeom>
          <a:gradFill flip="none" rotWithShape="1">
            <a:gsLst>
              <a:gs pos="98000">
                <a:schemeClr val="tx1">
                  <a:lumMod val="65000"/>
                  <a:lumOff val="35000"/>
                  <a:alpha val="7000"/>
                </a:schemeClr>
              </a:gs>
              <a:gs pos="72000">
                <a:srgbClr val="00000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3CACEC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ACEC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18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19063"/>
            <a:ext cx="6870700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57213"/>
            <a:ext cx="86868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8125"/>
            <a:ext cx="73152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152400"/>
            <a:ext cx="5624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2888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5F2842A-F88A-4AF1-A5F8-A5564BEBFB76}" type="datetimeFigureOut">
              <a:rPr lang="en-SG" smtClean="0"/>
              <a:t>2/3/2018</a:t>
            </a:fld>
            <a:endParaRPr lang="en-S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2CBAFE-E412-49CE-BAB4-324F3EF1C42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6210672" cy="1905000"/>
          </a:xfrm>
        </p:spPr>
        <p:txBody>
          <a:bodyPr/>
          <a:lstStyle/>
          <a:p>
            <a:r>
              <a:rPr lang="en-US" sz="11500" b="1" dirty="0" smtClean="0"/>
              <a:t>Rise to </a:t>
            </a:r>
            <a:br>
              <a:rPr lang="en-US" sz="11500" b="1" dirty="0" smtClean="0"/>
            </a:br>
            <a:r>
              <a:rPr lang="en-US" sz="11500" dirty="0" smtClean="0"/>
              <a:t>Your </a:t>
            </a:r>
            <a:r>
              <a:rPr lang="en-US" sz="11500" i="1" dirty="0" smtClean="0"/>
              <a:t/>
            </a:r>
            <a:br>
              <a:rPr lang="en-US" sz="11500" i="1" dirty="0" smtClean="0"/>
            </a:br>
            <a:r>
              <a:rPr lang="en-US" sz="12000" b="1" i="1" dirty="0" smtClean="0"/>
              <a:t>Purpose</a:t>
            </a:r>
            <a:endParaRPr lang="en-SG" sz="12000" b="1" i="1" dirty="0"/>
          </a:p>
        </p:txBody>
      </p:sp>
    </p:spTree>
    <p:extLst>
      <p:ext uri="{BB962C8B-B14F-4D97-AF65-F5344CB8AC3E}">
        <p14:creationId xmlns:p14="http://schemas.microsoft.com/office/powerpoint/2010/main" val="11872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8590" y="2420888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FAITH,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CHARACTER, DREAMS</a:t>
            </a:r>
            <a:r>
              <a:rPr lang="en-US" sz="4000" b="1" dirty="0" smtClean="0">
                <a:latin typeface="Calibri" pitchFamily="34" charset="0"/>
              </a:rPr>
              <a:t> </a:t>
            </a:r>
            <a:r>
              <a:rPr lang="en-US" sz="4000" b="1" dirty="0" smtClean="0">
                <a:latin typeface="Calibri" pitchFamily="34" charset="0"/>
              </a:rPr>
              <a:t>of these </a:t>
            </a:r>
            <a:r>
              <a:rPr lang="en-US" sz="4000" b="1" dirty="0" smtClean="0">
                <a:latin typeface="Berlin Sans FB Demi" pitchFamily="34" charset="0"/>
              </a:rPr>
              <a:t>Purposed and Committed </a:t>
            </a:r>
            <a:r>
              <a:rPr lang="en-US" sz="4000" b="1" dirty="0" smtClean="0">
                <a:latin typeface="Calibri" pitchFamily="34" charset="0"/>
              </a:rPr>
              <a:t>men and women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</a:rPr>
              <a:t>Will </a:t>
            </a:r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</a:rPr>
              <a:t>Determine the Success of 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22426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276872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The Wealth of God’s Kingdom is </a:t>
            </a:r>
          </a:p>
          <a:p>
            <a:pPr algn="ctr"/>
            <a:r>
              <a:rPr lang="en-US" sz="4800" b="1" dirty="0" smtClean="0">
                <a:latin typeface="Calibri" pitchFamily="34" charset="0"/>
              </a:rPr>
              <a:t>Determined by the Kind of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erlin Sans FB Demi" pitchFamily="34" charset="0"/>
              </a:rPr>
              <a:t>Purposed Godly Leaders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erlin Sans FB Demi" pitchFamily="34" charset="0"/>
              </a:rPr>
              <a:t>W</a:t>
            </a:r>
            <a:r>
              <a:rPr lang="en-US" sz="5400" b="1" dirty="0" smtClean="0">
                <a:solidFill>
                  <a:srgbClr val="FF0000"/>
                </a:solidFill>
                <a:latin typeface="Berlin Sans FB Demi" pitchFamily="34" charset="0"/>
              </a:rPr>
              <a:t>e </a:t>
            </a:r>
            <a:r>
              <a:rPr lang="en-US" sz="5400" b="1" dirty="0">
                <a:solidFill>
                  <a:srgbClr val="FF0000"/>
                </a:solidFill>
                <a:latin typeface="Berlin Sans FB Demi" pitchFamily="34" charset="0"/>
              </a:rPr>
              <a:t>P</a:t>
            </a:r>
            <a:r>
              <a:rPr lang="en-US" sz="5400" b="1" dirty="0" smtClean="0">
                <a:solidFill>
                  <a:srgbClr val="FF0000"/>
                </a:solidFill>
                <a:latin typeface="Berlin Sans FB Demi" pitchFamily="34" charset="0"/>
              </a:rPr>
              <a:t>roduce</a:t>
            </a:r>
            <a:endParaRPr lang="en-US" sz="6000" b="1" dirty="0" smtClean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1801" y="260648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Keys to a purposeful life – Reflect who Christ is and His purpose in you!</a:t>
            </a:r>
            <a:endParaRPr lang="en-US" sz="4800" b="1" dirty="0" smtClean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338" y="3068960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Berlin Sans FB" pitchFamily="34" charset="0"/>
              </a:rPr>
              <a:t>Thankful attitude : 1 Thess 5:18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2060"/>
                </a:solidFill>
                <a:latin typeface="Berlin Sans FB" pitchFamily="34" charset="0"/>
              </a:rPr>
              <a:t>Prayerful always : 1 Tim 2: 1-4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Berlin Sans FB" pitchFamily="34" charset="0"/>
              </a:rPr>
              <a:t>Living a Sanctified life: 1 Thess 4:3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2060"/>
                </a:solidFill>
                <a:latin typeface="Berlin Sans FB" pitchFamily="34" charset="0"/>
              </a:rPr>
              <a:t>Follow Christ</a:t>
            </a:r>
            <a:r>
              <a:rPr lang="en-US" sz="4000" dirty="0" smtClean="0">
                <a:solidFill>
                  <a:srgbClr val="002060"/>
                </a:solidFill>
                <a:latin typeface="Berlin Sans FB" pitchFamily="34" charset="0"/>
              </a:rPr>
              <a:t>’s example: Luke 9: 23</a:t>
            </a:r>
            <a:endParaRPr lang="en-US" sz="4000" dirty="0" smtClean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472" y="218153"/>
            <a:ext cx="8424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Church Exists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Establish God’s Kingdom Values and Lifestyle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by: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4000" b="1" i="1" dirty="0" smtClean="0">
                <a:latin typeface="Calibri" pitchFamily="34" charset="0"/>
              </a:rPr>
              <a:t>the message of God’s Love </a:t>
            </a:r>
            <a:r>
              <a:rPr lang="en-US" sz="4000" b="1" i="1" dirty="0" smtClean="0">
                <a:latin typeface="Calibri" pitchFamily="34" charset="0"/>
              </a:rPr>
              <a:t>&amp; Salvation </a:t>
            </a:r>
            <a:endParaRPr lang="en-US" sz="4000" b="1" i="1" dirty="0" smtClean="0">
              <a:latin typeface="Calibri" pitchFamily="34" charset="0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4000" b="1" i="1" dirty="0" smtClean="0">
                <a:latin typeface="Calibri" pitchFamily="34" charset="0"/>
              </a:rPr>
              <a:t>the demonstration of </a:t>
            </a:r>
            <a:r>
              <a:rPr lang="en-US" sz="4000" b="1" i="1" dirty="0" smtClean="0">
                <a:latin typeface="Calibri" pitchFamily="34" charset="0"/>
              </a:rPr>
              <a:t>God’s Power to bring Transformation</a:t>
            </a:r>
          </a:p>
          <a:p>
            <a:pPr marL="685800" indent="-685800">
              <a:buFont typeface="Wingdings" pitchFamily="2" charset="2"/>
              <a:buChar char="§"/>
            </a:pPr>
            <a:endParaRPr lang="en-US" sz="4000" b="1" dirty="0">
              <a:latin typeface="Calibri" pitchFamily="34" charset="0"/>
            </a:endParaRP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Berlin Sans FB" pitchFamily="34" charset="0"/>
              </a:rPr>
              <a:t>Our Assignment is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Berlin Sans FB" pitchFamily="34" charset="0"/>
              </a:rPr>
              <a:t>Kingdom Transformation!</a:t>
            </a:r>
            <a:endParaRPr lang="en-US" sz="7200" dirty="0" smtClean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947" y="278092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itchFamily="34" charset="0"/>
              </a:rPr>
              <a:t>#1.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Passion for Money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#2.  Overcome by Distractions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#3. Circumstances of Life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4800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864" y="260648"/>
            <a:ext cx="4583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>Limitations on God’s Purposes in your life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0338"/>
            <a:ext cx="8610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00" y="333375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Have the right motivation!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79400" y="4005064"/>
            <a:ext cx="8610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 smtClean="0">
                <a:solidFill>
                  <a:srgbClr val="FFFF00"/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Matt 22: 37-40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Berlin Sans FB" pitchFamily="34" charset="0"/>
                <a:ea typeface="Calibri" pitchFamily="34" charset="0"/>
                <a:cs typeface="Calibri" pitchFamily="34" charset="0"/>
              </a:rPr>
              <a:t>Love the Lord your God….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Berlin Sans FB" pitchFamily="34" charset="0"/>
                <a:ea typeface="Calibri" pitchFamily="34" charset="0"/>
                <a:cs typeface="Calibri" pitchFamily="34" charset="0"/>
              </a:rPr>
              <a:t>Love your neighbor as yourself</a:t>
            </a:r>
            <a:endParaRPr lang="en-SG" sz="4400" dirty="0" smtClean="0">
              <a:latin typeface="Berlin Sans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0380" y="202351"/>
            <a:ext cx="3978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Isaiah 14: 26-27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10237"/>
            <a:ext cx="57688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God has Purposed </a:t>
            </a:r>
          </a:p>
          <a:p>
            <a:pPr algn="ctr"/>
            <a:r>
              <a:rPr lang="en-US" sz="4000" dirty="0" smtClean="0">
                <a:latin typeface="Berlin Sans FB Demi" pitchFamily="34" charset="0"/>
              </a:rPr>
              <a:t>His church to work with Him to usher in His Kingdom!</a:t>
            </a:r>
            <a:endParaRPr lang="en-SG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36912"/>
            <a:ext cx="864096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3600" b="1" baseline="30000" dirty="0" smtClean="0">
                <a:solidFill>
                  <a:srgbClr val="000000"/>
                </a:solidFill>
                <a:latin typeface="Calibri" pitchFamily="34" charset="0"/>
              </a:rPr>
              <a:t>26 </a:t>
            </a:r>
            <a:r>
              <a:rPr lang="en-SG" sz="3600" dirty="0" smtClean="0">
                <a:solidFill>
                  <a:srgbClr val="000000"/>
                </a:solidFill>
                <a:latin typeface="Berlin Sans FB" pitchFamily="34" charset="0"/>
              </a:rPr>
              <a:t>This </a:t>
            </a:r>
            <a:r>
              <a:rPr lang="en-SG" sz="3600" dirty="0">
                <a:solidFill>
                  <a:srgbClr val="000000"/>
                </a:solidFill>
                <a:latin typeface="Berlin Sans FB" pitchFamily="34" charset="0"/>
              </a:rPr>
              <a:t>is the purpose that is purposed </a:t>
            </a:r>
            <a:r>
              <a:rPr lang="en-SG" sz="3600" dirty="0">
                <a:solidFill>
                  <a:srgbClr val="000000"/>
                </a:solidFill>
                <a:latin typeface="Calibri" pitchFamily="34" charset="0"/>
              </a:rPr>
              <a:t>on the whole earth</a:t>
            </a:r>
            <a:r>
              <a:rPr lang="en-SG" sz="3600" dirty="0" smtClean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SG" sz="3600" dirty="0">
                <a:solidFill>
                  <a:srgbClr val="000000"/>
                </a:solidFill>
                <a:latin typeface="Calibri" pitchFamily="34" charset="0"/>
              </a:rPr>
              <a:t>this is the hand that is stretched out on all the nations.</a:t>
            </a:r>
            <a:r>
              <a:rPr lang="en-SG" sz="3600" dirty="0">
                <a:latin typeface="Calibri" pitchFamily="34" charset="0"/>
              </a:rPr>
              <a:t/>
            </a:r>
            <a:br>
              <a:rPr lang="en-SG" sz="3600" dirty="0">
                <a:latin typeface="Calibri" pitchFamily="34" charset="0"/>
              </a:rPr>
            </a:br>
            <a:r>
              <a:rPr lang="en-SG" sz="3600" b="1" baseline="30000" dirty="0">
                <a:solidFill>
                  <a:srgbClr val="000000"/>
                </a:solidFill>
                <a:latin typeface="Calibri" pitchFamily="34" charset="0"/>
              </a:rPr>
              <a:t>27 </a:t>
            </a:r>
            <a:r>
              <a:rPr lang="en-SG" sz="3600" dirty="0">
                <a:solidFill>
                  <a:srgbClr val="000000"/>
                </a:solidFill>
                <a:latin typeface="Berlin Sans FB" pitchFamily="34" charset="0"/>
              </a:rPr>
              <a:t>For the </a:t>
            </a:r>
            <a:r>
              <a:rPr lang="en-SG" sz="3600" cap="small" dirty="0">
                <a:solidFill>
                  <a:srgbClr val="000000"/>
                </a:solidFill>
                <a:latin typeface="Berlin Sans FB" pitchFamily="34" charset="0"/>
              </a:rPr>
              <a:t>Lord</a:t>
            </a:r>
            <a:r>
              <a:rPr lang="en-SG" sz="3600" dirty="0">
                <a:solidFill>
                  <a:srgbClr val="000000"/>
                </a:solidFill>
                <a:latin typeface="Berlin Sans FB" pitchFamily="34" charset="0"/>
              </a:rPr>
              <a:t> of Hosts has purposed</a:t>
            </a:r>
            <a:r>
              <a:rPr lang="en-SG" sz="3600" dirty="0">
                <a:solidFill>
                  <a:srgbClr val="000000"/>
                </a:solidFill>
                <a:latin typeface="Calibri" pitchFamily="34" charset="0"/>
              </a:rPr>
              <a:t>, and who shall disannul it</a:t>
            </a:r>
            <a:r>
              <a:rPr lang="en-SG" sz="3600" dirty="0" smtClean="0">
                <a:solidFill>
                  <a:srgbClr val="000000"/>
                </a:solidFill>
                <a:latin typeface="Calibri" pitchFamily="34" charset="0"/>
              </a:rPr>
              <a:t>? And </a:t>
            </a:r>
            <a:r>
              <a:rPr lang="en-SG" sz="3600" dirty="0">
                <a:solidFill>
                  <a:srgbClr val="000000"/>
                </a:solidFill>
                <a:latin typeface="Calibri" pitchFamily="34" charset="0"/>
              </a:rPr>
              <a:t>His hand is stretched out, and who shall turn it back?</a:t>
            </a:r>
            <a:endParaRPr lang="en-SG" sz="36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4746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Brush Script MT" pitchFamily="66" charset="0"/>
              </a:rPr>
              <a:t>Isaiah 14: 26-27</a:t>
            </a:r>
            <a:endParaRPr lang="en-SG" sz="32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620688"/>
            <a:ext cx="3359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Proverbs 29:18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328574"/>
            <a:ext cx="842493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</a:t>
            </a:r>
            <a:r>
              <a:rPr lang="en-US" sz="3200" b="1" dirty="0" smtClean="0"/>
              <a:t>Where there is NO VISION, the People Perish”</a:t>
            </a:r>
          </a:p>
          <a:p>
            <a:pPr algn="ctr"/>
            <a:endParaRPr lang="en-US" sz="4000" dirty="0"/>
          </a:p>
          <a:p>
            <a:pPr algn="ctr"/>
            <a:r>
              <a:rPr lang="en-US" sz="4800" b="1" i="1" dirty="0" smtClean="0"/>
              <a:t>A People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a Vision </a:t>
            </a:r>
            <a:r>
              <a:rPr lang="en-US" sz="4800" b="1" dirty="0" smtClean="0"/>
              <a:t>– </a:t>
            </a:r>
          </a:p>
          <a:p>
            <a:pPr algn="ctr"/>
            <a:r>
              <a:rPr lang="en-US" sz="4800" b="1" i="1" dirty="0" smtClean="0"/>
              <a:t>A People who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No Purpose </a:t>
            </a:r>
            <a:r>
              <a:rPr lang="en-US" sz="4800" b="1" i="1" dirty="0" smtClean="0"/>
              <a:t>- </a:t>
            </a:r>
          </a:p>
          <a:p>
            <a:pPr algn="ctr"/>
            <a:r>
              <a:rPr lang="en-US" sz="4800" b="1" dirty="0" smtClean="0"/>
              <a:t>is a People that </a:t>
            </a:r>
            <a:r>
              <a:rPr lang="en-US" sz="5400" b="1" i="1" dirty="0" smtClean="0"/>
              <a:t>will soon die</a:t>
            </a:r>
          </a:p>
          <a:p>
            <a:pPr algn="ctr"/>
            <a:r>
              <a:rPr lang="en-US" sz="4000" b="1" dirty="0" smtClean="0"/>
              <a:t> </a:t>
            </a:r>
          </a:p>
          <a:p>
            <a:pPr algn="ctr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0637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37" y="3249829"/>
            <a:ext cx="4191000" cy="358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76672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Too Often – We want the Results of Someone’s Vision </a:t>
            </a:r>
          </a:p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PAYING THE 			    PRICE REQUIRED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1034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9990" y="2348880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Purposes in the Mind of People and in the Mind of God</a:t>
            </a:r>
          </a:p>
          <a:p>
            <a:pPr algn="ctr"/>
            <a:r>
              <a:rPr lang="en-US" sz="5400" b="1" dirty="0" smtClean="0">
                <a:latin typeface="Calibri" pitchFamily="34" charset="0"/>
              </a:rPr>
              <a:t>Are the KEYS</a:t>
            </a:r>
          </a:p>
          <a:p>
            <a:pPr algn="ctr"/>
            <a:r>
              <a:rPr lang="en-US" sz="5400" b="1" dirty="0" smtClean="0">
                <a:latin typeface="Calibri" pitchFamily="34" charset="0"/>
              </a:rPr>
              <a:t> to all Progress in life</a:t>
            </a:r>
            <a:endParaRPr lang="en-US" sz="4400" b="1" dirty="0" smtClean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42486"/>
            <a:ext cx="1311166" cy="161597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1331640" cy="1573484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1339498" cy="15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287888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key purposes in Scripture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392488"/>
          </a:xfrm>
          <a:solidFill>
            <a:srgbClr val="FFFFFF"/>
          </a:solidFill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en-US" dirty="0" smtClean="0">
              <a:latin typeface="Arial Black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Good works </a:t>
            </a:r>
            <a:r>
              <a:rPr lang="en-US" dirty="0" smtClean="0"/>
              <a:t>: Eph 2:10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  <a:cs typeface="Aharoni" pitchFamily="2" charset="-79"/>
              </a:rPr>
              <a:t>Salvation</a:t>
            </a:r>
            <a:r>
              <a:rPr lang="en-US" dirty="0" smtClean="0"/>
              <a:t> : 2 Tim 1: 9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Reconciliation</a:t>
            </a:r>
            <a:r>
              <a:rPr lang="en-US" dirty="0" smtClean="0"/>
              <a:t> : Eph 2: 14-16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Co-workers in God’s harvest field: </a:t>
            </a:r>
            <a:r>
              <a:rPr lang="en-US" dirty="0" smtClean="0"/>
              <a:t>1 Cor 3: 7-9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To be a Blessing </a:t>
            </a:r>
            <a:r>
              <a:rPr lang="en-US" dirty="0" smtClean="0"/>
              <a:t>: Heb 6:13-17</a:t>
            </a:r>
          </a:p>
        </p:txBody>
      </p:sp>
    </p:spTree>
    <p:extLst>
      <p:ext uri="{BB962C8B-B14F-4D97-AF65-F5344CB8AC3E}">
        <p14:creationId xmlns:p14="http://schemas.microsoft.com/office/powerpoint/2010/main" val="7854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Users\joannatam\AppData\Local\Microsoft\Windows\Temporary Internet Files\Content.IE5\NY7P2ENB\stone_wall_by_agf81-d51huv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943" y="862088"/>
            <a:ext cx="8401513" cy="4585871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  <a:reflection stA="87000" endPos="21000" dist="50800" dir="5400000" sy="-100000" algn="bl" rotWithShape="0"/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0000"/>
                </a:solidFill>
                <a:cs typeface="Calibri" pitchFamily="34" charset="0"/>
              </a:rPr>
              <a:t>Which Response do we build on?</a:t>
            </a:r>
          </a:p>
          <a:p>
            <a:pPr algn="ctr">
              <a:defRPr/>
            </a:pPr>
            <a:endParaRPr lang="en-US" sz="4800" b="1" i="1" dirty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4000" b="1" i="1" dirty="0" smtClean="0">
                <a:cs typeface="Arial" pitchFamily="34" charset="0"/>
              </a:rPr>
              <a:t>Luke 6: 48 : “…well built” </a:t>
            </a:r>
            <a:endParaRPr lang="en-US" sz="4000" b="1" i="1" dirty="0">
              <a:cs typeface="Arial" pitchFamily="34" charset="0"/>
            </a:endParaRPr>
          </a:p>
          <a:p>
            <a:pPr algn="ctr">
              <a:defRPr/>
            </a:pPr>
            <a:r>
              <a:rPr lang="en-US" sz="4000" b="1" i="1" dirty="0" smtClean="0">
                <a:cs typeface="Arial" pitchFamily="34" charset="0"/>
              </a:rPr>
              <a:t>Or </a:t>
            </a:r>
            <a:endParaRPr lang="en-US" sz="4000" b="1" i="1" dirty="0">
              <a:cs typeface="Arial" pitchFamily="34" charset="0"/>
            </a:endParaRPr>
          </a:p>
          <a:p>
            <a:pPr algn="ctr">
              <a:defRPr/>
            </a:pPr>
            <a:r>
              <a:rPr lang="en-US" sz="4000" b="1" i="1" dirty="0" smtClean="0">
                <a:cs typeface="Arial" pitchFamily="34" charset="0"/>
              </a:rPr>
              <a:t>Luke 14: 29 : “…not able to finish it”</a:t>
            </a:r>
          </a:p>
          <a:p>
            <a:pPr algn="ctr">
              <a:defRPr/>
            </a:pPr>
            <a:endParaRPr lang="en-US" sz="4000" b="1" i="1" dirty="0">
              <a:cs typeface="Arial" pitchFamily="34" charset="0"/>
            </a:endParaRPr>
          </a:p>
          <a:p>
            <a:pPr algn="ctr">
              <a:defRPr/>
            </a:pPr>
            <a:r>
              <a:rPr lang="en-US" sz="4000" b="1" i="1" dirty="0" smtClean="0">
                <a:cs typeface="Arial" pitchFamily="34" charset="0"/>
              </a:rPr>
              <a:t> </a:t>
            </a:r>
            <a:endParaRPr lang="en-SG" sz="2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1000"/>
            <a:ext cx="9108504" cy="607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3776" y="816456"/>
            <a:ext cx="3384376" cy="52014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0000"/>
                </a:solidFill>
                <a:cs typeface="Calibri" pitchFamily="34" charset="0"/>
              </a:rPr>
              <a:t>1 Cor 3: 10 </a:t>
            </a:r>
            <a:r>
              <a:rPr lang="en-US" sz="3600" b="1" dirty="0" smtClean="0">
                <a:cs typeface="Calibri" pitchFamily="34" charset="0"/>
              </a:rPr>
              <a:t>“…I laid a foundation as a wise builder, and someone else is building on it.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But each one should build with care</a:t>
            </a:r>
            <a:r>
              <a:rPr lang="en-US" sz="3600" b="1" dirty="0" smtClean="0">
                <a:cs typeface="Calibri" pitchFamily="34" charset="0"/>
              </a:rPr>
              <a:t>”</a:t>
            </a:r>
            <a:endParaRPr lang="en-SG" sz="28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575" y="2924944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Wealth of a Nation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Measured only </a:t>
            </a:r>
          </a:p>
          <a:p>
            <a:pPr algn="ctr"/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the Men and Women</a:t>
            </a:r>
          </a:p>
          <a:p>
            <a:pPr algn="ctr"/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That a Nation Possesses</a:t>
            </a:r>
            <a:endParaRPr lang="en-US" sz="54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FINA_TXT_skyprofit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PP_SFINA_PRT_Money_Tr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PPP_SARTE_TXT_Piano_Mus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PPP_SARTE_TXT_Piano_Mus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P_SBUSC_TXT_World_in_Ha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P_SGLOB_TXT_World_In_Hand_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P_SARTE_TXT_Piano_Mus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PP_SPEOP_TXT_He_She_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PP_SRELI_TXT_World_Religion_Red">
  <a:themeElements>
    <a:clrScheme name="PPP_SRELI_TXT_World_Religion_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RELI_TXT_World_Religion_Re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RELI_TXT_World_Religion_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PP_SBUSC_TXT_Bottlene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PP_SRELI_TXT_Bibl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PPP_SBUSI_TXT_Arrow_In_Clouds_Sketch</Template>
  <TotalTime>507</TotalTime>
  <Words>401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PPP_SFINA_TXT_skyprofits</vt:lpstr>
      <vt:lpstr>PPP_SBUSC_TXT_World_in_Hand</vt:lpstr>
      <vt:lpstr>PPP_SGLOB_TXT_World_In_Hand_Widescreen</vt:lpstr>
      <vt:lpstr>Office Theme</vt:lpstr>
      <vt:lpstr>PPP_SARTE_TXT_Piano_Music</vt:lpstr>
      <vt:lpstr>PPP_SPEOP_TXT_He_She_Me</vt:lpstr>
      <vt:lpstr>PPP_SRELI_TXT_World_Religion_Red</vt:lpstr>
      <vt:lpstr>PPP_SBUSC_TXT_Bottleneck</vt:lpstr>
      <vt:lpstr>PPP_SRELI_TXT_Bible</vt:lpstr>
      <vt:lpstr>1_Office Theme</vt:lpstr>
      <vt:lpstr>PPP_SFINA_PRT_Money_Tree</vt:lpstr>
      <vt:lpstr>1_PPP_SARTE_TXT_Piano_Music</vt:lpstr>
      <vt:lpstr>Horizon</vt:lpstr>
      <vt:lpstr>2_PPP_SARTE_TXT_Piano_Music</vt:lpstr>
      <vt:lpstr>Rise to  Your  Purpose</vt:lpstr>
      <vt:lpstr>PowerPoint Presentation</vt:lpstr>
      <vt:lpstr>PowerPoint Presentation</vt:lpstr>
      <vt:lpstr>PowerPoint Presentation</vt:lpstr>
      <vt:lpstr>PowerPoint Presentation</vt:lpstr>
      <vt:lpstr>Some key purposes in Scripture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Tam</dc:creator>
  <cp:lastModifiedBy>Joanna Tam</cp:lastModifiedBy>
  <cp:revision>33</cp:revision>
  <dcterms:created xsi:type="dcterms:W3CDTF">2016-07-21T09:42:30Z</dcterms:created>
  <dcterms:modified xsi:type="dcterms:W3CDTF">2018-03-02T07:12:58Z</dcterms:modified>
</cp:coreProperties>
</file>